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aleway"/>
      <p:regular r:id="rId11"/>
      <p:bold r:id="rId12"/>
      <p:italic r:id="rId13"/>
      <p:boldItalic r:id="rId14"/>
    </p:embeddedFont>
    <p:embeddedFont>
      <p:font typeface="Bangers"/>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aleway-regular.fntdata"/><Relationship Id="rId10" Type="http://schemas.openxmlformats.org/officeDocument/2006/relationships/slide" Target="slides/slide5.xml"/><Relationship Id="rId13" Type="http://schemas.openxmlformats.org/officeDocument/2006/relationships/font" Target="fonts/Raleway-italic.fntdata"/><Relationship Id="rId12" Type="http://schemas.openxmlformats.org/officeDocument/2006/relationships/font" Target="fonts/Raleway-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Bangers-regular.fntdata"/><Relationship Id="rId14" Type="http://schemas.openxmlformats.org/officeDocument/2006/relationships/font" Target="fonts/Raleway-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f22ce51696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f22ce51696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f22ce51696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f22ce51696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f22ce51696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f22ce51696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f22ce51696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f22ce51696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264475"/>
            <a:ext cx="8183700" cy="14736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1"/>
          <p:cNvSpPr txBox="1"/>
          <p:nvPr>
            <p:ph hasCustomPrompt="1" type="title"/>
          </p:nvPr>
        </p:nvSpPr>
        <p:spPr>
          <a:xfrm>
            <a:off x="311700" y="743001"/>
            <a:ext cx="8520600" cy="200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p:nvPr>
            <p:ph idx="1" type="body"/>
          </p:nvPr>
        </p:nvSpPr>
        <p:spPr>
          <a:xfrm>
            <a:off x="311700" y="2845182"/>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title"/>
          </p:nvPr>
        </p:nvSpPr>
        <p:spPr>
          <a:xfrm>
            <a:off x="485875" y="1714500"/>
            <a:ext cx="8183700" cy="785700"/>
          </a:xfrm>
          <a:prstGeom prst="rect">
            <a:avLst/>
          </a:prstGeom>
        </p:spPr>
        <p:txBody>
          <a:bodyPr anchorCtr="0" anchor="b" bIns="91425" lIns="91425" spcFirstLastPara="1" rIns="91425" wrap="square" tIns="91425">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6234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Google Shape;29;p6"/>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Google Shape;35;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Google Shape;36;p8"/>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 name="Google Shape;39;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Google Shape;40;p9"/>
          <p:cNvSpPr txBox="1"/>
          <p:nvPr>
            <p:ph type="title"/>
          </p:nvPr>
        </p:nvSpPr>
        <p:spPr>
          <a:xfrm>
            <a:off x="265500" y="1181700"/>
            <a:ext cx="4045200" cy="153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 Id="rId4" Type="http://schemas.openxmlformats.org/officeDocument/2006/relationships/slide" Target="/ppt/slides/slide3.xml"/><Relationship Id="rId5" Type="http://schemas.openxmlformats.org/officeDocument/2006/relationships/slide" Target="/ppt/slides/slide4.xml"/><Relationship Id="rId6" Type="http://schemas.openxmlformats.org/officeDocument/2006/relationships/slide" Target="/ppt/slid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480150" y="480150"/>
            <a:ext cx="8183700" cy="74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sz="3600" u="sng">
                <a:solidFill>
                  <a:srgbClr val="351C75"/>
                </a:solidFill>
                <a:latin typeface="Bangers"/>
                <a:ea typeface="Bangers"/>
                <a:cs typeface="Bangers"/>
                <a:sym typeface="Bangers"/>
              </a:rPr>
              <a:t>Broken Dreams Roleplay Rules and restrictions</a:t>
            </a:r>
            <a:endParaRPr sz="3600" u="sng">
              <a:solidFill>
                <a:srgbClr val="351C75"/>
              </a:solidFill>
              <a:latin typeface="Bangers"/>
              <a:ea typeface="Bangers"/>
              <a:cs typeface="Bangers"/>
              <a:sym typeface="Bangers"/>
            </a:endParaRPr>
          </a:p>
        </p:txBody>
      </p:sp>
      <p:sp>
        <p:nvSpPr>
          <p:cNvPr id="59" name="Google Shape;59;p13"/>
          <p:cNvSpPr txBox="1"/>
          <p:nvPr>
            <p:ph idx="1" type="subTitle"/>
          </p:nvPr>
        </p:nvSpPr>
        <p:spPr>
          <a:xfrm>
            <a:off x="480150" y="1143475"/>
            <a:ext cx="8183700" cy="16629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GB" sz="1800">
                <a:solidFill>
                  <a:srgbClr val="351C75"/>
                </a:solidFill>
              </a:rPr>
              <a:t>Welcome! </a:t>
            </a:r>
            <a:endParaRPr sz="1800">
              <a:solidFill>
                <a:srgbClr val="351C75"/>
              </a:solidFill>
            </a:endParaRPr>
          </a:p>
          <a:p>
            <a:pPr indent="0" lvl="0" marL="0" rtl="0" algn="l">
              <a:spcBef>
                <a:spcPts val="0"/>
              </a:spcBef>
              <a:spcAft>
                <a:spcPts val="0"/>
              </a:spcAft>
              <a:buNone/>
            </a:pPr>
            <a:r>
              <a:rPr lang="en-GB" sz="1800">
                <a:solidFill>
                  <a:srgbClr val="351C75"/>
                </a:solidFill>
              </a:rPr>
              <a:t>These Rules are not here to be Broken, they are here to keep things fun and fair for everyone who comes to the server to tell their story. </a:t>
            </a:r>
            <a:endParaRPr sz="1800">
              <a:solidFill>
                <a:srgbClr val="351C75"/>
              </a:solidFill>
            </a:endParaRPr>
          </a:p>
          <a:p>
            <a:pPr indent="0" lvl="0" marL="0" rtl="0" algn="l">
              <a:spcBef>
                <a:spcPts val="0"/>
              </a:spcBef>
              <a:spcAft>
                <a:spcPts val="0"/>
              </a:spcAft>
              <a:buNone/>
            </a:pPr>
            <a:r>
              <a:rPr lang="en-GB" sz="1800">
                <a:solidFill>
                  <a:srgbClr val="351C75"/>
                </a:solidFill>
              </a:rPr>
              <a:t>Please read them and if you have any questions feel free to reach out in Discord for further </a:t>
            </a:r>
            <a:r>
              <a:rPr lang="en-GB" sz="1800">
                <a:solidFill>
                  <a:srgbClr val="351C75"/>
                </a:solidFill>
              </a:rPr>
              <a:t>elaboration</a:t>
            </a:r>
            <a:endParaRPr sz="1800">
              <a:solidFill>
                <a:srgbClr val="351C75"/>
              </a:solidFill>
            </a:endParaRPr>
          </a:p>
          <a:p>
            <a:pPr indent="0" lvl="0" marL="0" rtl="0" algn="l">
              <a:spcBef>
                <a:spcPts val="0"/>
              </a:spcBef>
              <a:spcAft>
                <a:spcPts val="0"/>
              </a:spcAft>
              <a:buNone/>
            </a:pPr>
            <a:r>
              <a:t/>
            </a:r>
            <a:endParaRPr sz="1800">
              <a:solidFill>
                <a:srgbClr val="351C75"/>
              </a:solidFill>
            </a:endParaRPr>
          </a:p>
          <a:p>
            <a:pPr indent="0" lvl="0" marL="0" rtl="0" algn="l">
              <a:spcBef>
                <a:spcPts val="0"/>
              </a:spcBef>
              <a:spcAft>
                <a:spcPts val="0"/>
              </a:spcAft>
              <a:buNone/>
            </a:pPr>
            <a:r>
              <a:rPr lang="en-GB" sz="1200">
                <a:solidFill>
                  <a:srgbClr val="351C75"/>
                </a:solidFill>
              </a:rPr>
              <a:t>(the Rules here may change at any time, when this happens it will be announced in the Discord please make sure you are aware of any changes because you will be held to them)</a:t>
            </a:r>
            <a:endParaRPr sz="1200">
              <a:solidFill>
                <a:srgbClr val="351C75"/>
              </a:solidFill>
            </a:endParaRPr>
          </a:p>
        </p:txBody>
      </p:sp>
      <p:sp>
        <p:nvSpPr>
          <p:cNvPr id="60" name="Google Shape;60;p13">
            <a:hlinkClick action="ppaction://hlinksldjump" r:id="rId3"/>
          </p:cNvPr>
          <p:cNvSpPr txBox="1"/>
          <p:nvPr/>
        </p:nvSpPr>
        <p:spPr>
          <a:xfrm>
            <a:off x="618375" y="2939150"/>
            <a:ext cx="1964400" cy="56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u="sng">
                <a:solidFill>
                  <a:srgbClr val="FFFFFF"/>
                </a:solidFill>
                <a:latin typeface="Bangers"/>
                <a:ea typeface="Bangers"/>
                <a:cs typeface="Bangers"/>
                <a:sym typeface="Bangers"/>
              </a:rPr>
              <a:t>Basic Server Rules</a:t>
            </a:r>
            <a:endParaRPr sz="1800" u="sng">
              <a:solidFill>
                <a:srgbClr val="FFFFFF"/>
              </a:solidFill>
              <a:latin typeface="Bangers"/>
              <a:ea typeface="Bangers"/>
              <a:cs typeface="Bangers"/>
              <a:sym typeface="Bangers"/>
            </a:endParaRPr>
          </a:p>
        </p:txBody>
      </p:sp>
      <p:sp>
        <p:nvSpPr>
          <p:cNvPr id="61" name="Google Shape;61;p13">
            <a:hlinkClick action="ppaction://hlinksldjump" r:id="rId4"/>
          </p:cNvPr>
          <p:cNvSpPr txBox="1"/>
          <p:nvPr/>
        </p:nvSpPr>
        <p:spPr>
          <a:xfrm>
            <a:off x="611100" y="3681200"/>
            <a:ext cx="1964400" cy="55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u="sng">
                <a:solidFill>
                  <a:srgbClr val="FFFFFF"/>
                </a:solidFill>
                <a:latin typeface="Bangers"/>
                <a:ea typeface="Bangers"/>
                <a:cs typeface="Bangers"/>
                <a:sym typeface="Bangers"/>
              </a:rPr>
              <a:t>Discord Rules</a:t>
            </a:r>
            <a:endParaRPr sz="1800" u="sng">
              <a:solidFill>
                <a:srgbClr val="FFFFFF"/>
              </a:solidFill>
              <a:latin typeface="Bangers"/>
              <a:ea typeface="Bangers"/>
              <a:cs typeface="Bangers"/>
              <a:sym typeface="Bangers"/>
            </a:endParaRPr>
          </a:p>
        </p:txBody>
      </p:sp>
      <p:sp>
        <p:nvSpPr>
          <p:cNvPr id="62" name="Google Shape;62;p13">
            <a:hlinkClick action="ppaction://hlinksldjump" r:id="rId5"/>
          </p:cNvPr>
          <p:cNvSpPr txBox="1"/>
          <p:nvPr/>
        </p:nvSpPr>
        <p:spPr>
          <a:xfrm>
            <a:off x="4161350" y="2953700"/>
            <a:ext cx="3033600" cy="55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u="sng">
                <a:solidFill>
                  <a:srgbClr val="FFFFFF"/>
                </a:solidFill>
                <a:latin typeface="Bangers"/>
                <a:ea typeface="Bangers"/>
                <a:cs typeface="Bangers"/>
                <a:sym typeface="Bangers"/>
              </a:rPr>
              <a:t>Consequences of breaking rules</a:t>
            </a:r>
            <a:endParaRPr sz="1800" u="sng">
              <a:solidFill>
                <a:srgbClr val="FFFFFF"/>
              </a:solidFill>
              <a:latin typeface="Bangers"/>
              <a:ea typeface="Bangers"/>
              <a:cs typeface="Bangers"/>
              <a:sym typeface="Bangers"/>
            </a:endParaRPr>
          </a:p>
        </p:txBody>
      </p:sp>
      <p:sp>
        <p:nvSpPr>
          <p:cNvPr id="63" name="Google Shape;63;p13">
            <a:hlinkClick action="ppaction://hlinksldjump" r:id="rId6"/>
          </p:cNvPr>
          <p:cNvSpPr txBox="1"/>
          <p:nvPr/>
        </p:nvSpPr>
        <p:spPr>
          <a:xfrm>
            <a:off x="4226825" y="3615725"/>
            <a:ext cx="2277000" cy="55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u="sng">
                <a:solidFill>
                  <a:srgbClr val="FFFFFF"/>
                </a:solidFill>
                <a:latin typeface="Bangers"/>
                <a:ea typeface="Bangers"/>
                <a:cs typeface="Bangers"/>
                <a:sym typeface="Bangers"/>
              </a:rPr>
              <a:t>Bleed prevention Guide</a:t>
            </a:r>
            <a:endParaRPr sz="1800" u="sng">
              <a:solidFill>
                <a:srgbClr val="FFFFFF"/>
              </a:solidFill>
              <a:latin typeface="Bangers"/>
              <a:ea typeface="Bangers"/>
              <a:cs typeface="Bangers"/>
              <a:sym typeface="Banger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958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u="sng">
                <a:solidFill>
                  <a:srgbClr val="351C75"/>
                </a:solidFill>
                <a:latin typeface="Bangers"/>
                <a:ea typeface="Bangers"/>
                <a:cs typeface="Bangers"/>
                <a:sym typeface="Bangers"/>
              </a:rPr>
              <a:t>Basic Server Rules </a:t>
            </a:r>
            <a:endParaRPr u="sng">
              <a:solidFill>
                <a:srgbClr val="351C75"/>
              </a:solidFill>
              <a:latin typeface="Bangers"/>
              <a:ea typeface="Bangers"/>
              <a:cs typeface="Bangers"/>
              <a:sym typeface="Bangers"/>
            </a:endParaRPr>
          </a:p>
        </p:txBody>
      </p:sp>
      <p:sp>
        <p:nvSpPr>
          <p:cNvPr id="69" name="Google Shape;69;p14"/>
          <p:cNvSpPr txBox="1"/>
          <p:nvPr>
            <p:ph idx="1" type="body"/>
          </p:nvPr>
        </p:nvSpPr>
        <p:spPr>
          <a:xfrm>
            <a:off x="311700" y="611100"/>
            <a:ext cx="4260300" cy="4379700"/>
          </a:xfrm>
          <a:prstGeom prst="rect">
            <a:avLst/>
          </a:prstGeom>
        </p:spPr>
        <p:txBody>
          <a:bodyPr anchorCtr="0" anchor="t" bIns="91425" lIns="91425" spcFirstLastPara="1" rIns="91425" wrap="square" tIns="91425">
            <a:noAutofit/>
          </a:bodyPr>
          <a:lstStyle/>
          <a:p>
            <a:pPr indent="-285750" lvl="0" marL="457200" rtl="0" algn="l">
              <a:spcBef>
                <a:spcPts val="300"/>
              </a:spcBef>
              <a:spcAft>
                <a:spcPts val="0"/>
              </a:spcAft>
              <a:buClr>
                <a:schemeClr val="dk2"/>
              </a:buClr>
              <a:buSzPts val="900"/>
              <a:buFont typeface="Arial"/>
              <a:buAutoNum type="arabicPeriod"/>
            </a:pPr>
            <a:r>
              <a:rPr b="1" lang="en-GB" sz="900">
                <a:solidFill>
                  <a:schemeClr val="dk2"/>
                </a:solidFill>
                <a:latin typeface="Arial"/>
                <a:ea typeface="Arial"/>
                <a:cs typeface="Arial"/>
                <a:sym typeface="Arial"/>
              </a:rPr>
              <a:t>No breaking character:</a:t>
            </a:r>
            <a:r>
              <a:rPr lang="en-GB" sz="900">
                <a:solidFill>
                  <a:schemeClr val="dk2"/>
                </a:solidFill>
                <a:latin typeface="Arial"/>
                <a:ea typeface="Arial"/>
                <a:cs typeface="Arial"/>
                <a:sym typeface="Arial"/>
              </a:rPr>
              <a:t> When you are in character, stay in character. Do not speak out of character unless it is an emergency or necessary for administrative purposes.</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2"/>
            </a:pPr>
            <a:r>
              <a:rPr b="1" lang="en-GB" sz="900">
                <a:solidFill>
                  <a:schemeClr val="dk2"/>
                </a:solidFill>
                <a:latin typeface="Arial"/>
                <a:ea typeface="Arial"/>
                <a:cs typeface="Arial"/>
                <a:sym typeface="Arial"/>
              </a:rPr>
              <a:t>Do not deliberately harass, troll, or disrupt</a:t>
            </a:r>
            <a:r>
              <a:rPr lang="en-GB" sz="900">
                <a:solidFill>
                  <a:schemeClr val="dk2"/>
                </a:solidFill>
                <a:latin typeface="Arial"/>
                <a:ea typeface="Arial"/>
                <a:cs typeface="Arial"/>
                <a:sym typeface="Arial"/>
              </a:rPr>
              <a:t> other players' roleplay experiences. This includes using vulgar or offensive language, spamming chat, or intentionally ruining other players' in-game experiences.</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3"/>
            </a:pPr>
            <a:r>
              <a:rPr b="1" lang="en-GB" sz="900">
                <a:solidFill>
                  <a:schemeClr val="dk2"/>
                </a:solidFill>
                <a:latin typeface="Arial"/>
                <a:ea typeface="Arial"/>
                <a:cs typeface="Arial"/>
                <a:sym typeface="Arial"/>
              </a:rPr>
              <a:t>No powergaming:</a:t>
            </a:r>
            <a:r>
              <a:rPr lang="en-GB" sz="900">
                <a:solidFill>
                  <a:schemeClr val="dk2"/>
                </a:solidFill>
                <a:latin typeface="Arial"/>
                <a:ea typeface="Arial"/>
                <a:cs typeface="Arial"/>
                <a:sym typeface="Arial"/>
              </a:rPr>
              <a:t> Do not take actions that are not realistically possible within the game world or that give you an unfair advantage over other players. For example, you cannot become invincible or teleport around the map. (IE: Aiming in third person view, popping out of hiding, and one shot kill)</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4"/>
            </a:pPr>
            <a:r>
              <a:rPr b="1" lang="en-GB" sz="900">
                <a:solidFill>
                  <a:schemeClr val="dk2"/>
                </a:solidFill>
                <a:latin typeface="Arial"/>
                <a:ea typeface="Arial"/>
                <a:cs typeface="Arial"/>
                <a:sym typeface="Arial"/>
              </a:rPr>
              <a:t>No metagaming:</a:t>
            </a:r>
            <a:r>
              <a:rPr lang="en-GB" sz="900">
                <a:solidFill>
                  <a:schemeClr val="dk2"/>
                </a:solidFill>
                <a:latin typeface="Arial"/>
                <a:ea typeface="Arial"/>
                <a:cs typeface="Arial"/>
                <a:sym typeface="Arial"/>
              </a:rPr>
              <a:t> Do not use information that your character would not realistically know. For example, you cannot use information from out-of-character chat to your advantage in character.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5"/>
            </a:pPr>
            <a:r>
              <a:rPr b="1" lang="en-GB" sz="900">
                <a:solidFill>
                  <a:schemeClr val="dk2"/>
                </a:solidFill>
                <a:latin typeface="Arial"/>
                <a:ea typeface="Arial"/>
                <a:cs typeface="Arial"/>
                <a:sym typeface="Arial"/>
              </a:rPr>
              <a:t>No Fear RP:</a:t>
            </a:r>
            <a:r>
              <a:rPr lang="en-GB" sz="900">
                <a:solidFill>
                  <a:schemeClr val="dk2"/>
                </a:solidFill>
                <a:latin typeface="Arial"/>
                <a:ea typeface="Arial"/>
                <a:cs typeface="Arial"/>
                <a:sym typeface="Arial"/>
              </a:rPr>
              <a:t> Players are not allowed to act fearless or ignore the realistic consequences of their actions in order to gain an advantage in the game.</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6"/>
            </a:pPr>
            <a:r>
              <a:rPr b="1" lang="en-GB" sz="900">
                <a:solidFill>
                  <a:schemeClr val="dk2"/>
                </a:solidFill>
                <a:latin typeface="Arial"/>
                <a:ea typeface="Arial"/>
                <a:cs typeface="Arial"/>
                <a:sym typeface="Arial"/>
              </a:rPr>
              <a:t>NLR (New Life Rule):</a:t>
            </a:r>
            <a:r>
              <a:rPr lang="en-GB" sz="900">
                <a:solidFill>
                  <a:schemeClr val="dk2"/>
                </a:solidFill>
                <a:latin typeface="Arial"/>
                <a:ea typeface="Arial"/>
                <a:cs typeface="Arial"/>
                <a:sym typeface="Arial"/>
              </a:rPr>
              <a:t> Players are not allowed to return to the location where they died or to continue the same roleplay scenario after they have died or been arrested. And forget 30min of roleplay leading up to their death, when not helped by a friend or doctor.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7"/>
            </a:pPr>
            <a:r>
              <a:rPr b="1" lang="en-GB" sz="900">
                <a:solidFill>
                  <a:schemeClr val="dk2"/>
                </a:solidFill>
                <a:latin typeface="Arial"/>
                <a:ea typeface="Arial"/>
                <a:cs typeface="Arial"/>
                <a:sym typeface="Arial"/>
              </a:rPr>
              <a:t>Value Life:</a:t>
            </a:r>
            <a:r>
              <a:rPr lang="en-GB" sz="900">
                <a:solidFill>
                  <a:schemeClr val="dk2"/>
                </a:solidFill>
                <a:latin typeface="Arial"/>
                <a:ea typeface="Arial"/>
                <a:cs typeface="Arial"/>
                <a:sym typeface="Arial"/>
              </a:rPr>
              <a:t> Players are expected to value their character's life and avoid taking unnecessary risks that could lead to their character's death.</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8"/>
            </a:pPr>
            <a:r>
              <a:rPr b="1" lang="en-GB" sz="900">
                <a:solidFill>
                  <a:schemeClr val="dk2"/>
                </a:solidFill>
                <a:latin typeface="Arial"/>
                <a:ea typeface="Arial"/>
                <a:cs typeface="Arial"/>
                <a:sym typeface="Arial"/>
              </a:rPr>
              <a:t>No Cop Baiting:</a:t>
            </a:r>
            <a:r>
              <a:rPr lang="en-GB" sz="900">
                <a:solidFill>
                  <a:schemeClr val="dk2"/>
                </a:solidFill>
                <a:latin typeface="Arial"/>
                <a:ea typeface="Arial"/>
                <a:cs typeface="Arial"/>
                <a:sym typeface="Arial"/>
              </a:rPr>
              <a:t> Players are not allowed to intentionally provoke or harass police officers in order to create a roleplay scenario.</a:t>
            </a:r>
            <a:endParaRPr sz="900">
              <a:solidFill>
                <a:schemeClr val="dk2"/>
              </a:solidFill>
              <a:latin typeface="Arial"/>
              <a:ea typeface="Arial"/>
              <a:cs typeface="Arial"/>
              <a:sym typeface="Arial"/>
            </a:endParaRPr>
          </a:p>
        </p:txBody>
      </p:sp>
      <p:sp>
        <p:nvSpPr>
          <p:cNvPr id="70" name="Google Shape;70;p14"/>
          <p:cNvSpPr txBox="1"/>
          <p:nvPr/>
        </p:nvSpPr>
        <p:spPr>
          <a:xfrm>
            <a:off x="4572000" y="137550"/>
            <a:ext cx="4292400" cy="4758600"/>
          </a:xfrm>
          <a:prstGeom prst="rect">
            <a:avLst/>
          </a:prstGeom>
          <a:noFill/>
          <a:ln>
            <a:noFill/>
          </a:ln>
        </p:spPr>
        <p:txBody>
          <a:bodyPr anchorCtr="0" anchor="t" bIns="91425" lIns="91425" spcFirstLastPara="1" rIns="91425" wrap="square" tIns="91425">
            <a:noAutofit/>
          </a:bodyPr>
          <a:lstStyle/>
          <a:p>
            <a:pPr indent="-285750" lvl="0" marL="457200" rtl="0" algn="l">
              <a:lnSpc>
                <a:spcPct val="115000"/>
              </a:lnSpc>
              <a:spcBef>
                <a:spcPts val="300"/>
              </a:spcBef>
              <a:spcAft>
                <a:spcPts val="0"/>
              </a:spcAft>
              <a:buClr>
                <a:schemeClr val="dk2"/>
              </a:buClr>
              <a:buSzPts val="900"/>
              <a:buAutoNum type="arabicPeriod" startAt="9"/>
            </a:pPr>
            <a:r>
              <a:rPr b="1" lang="en-GB" sz="900">
                <a:solidFill>
                  <a:schemeClr val="dk2"/>
                </a:solidFill>
              </a:rPr>
              <a:t>No Cop Blocking:</a:t>
            </a:r>
            <a:r>
              <a:rPr lang="en-GB" sz="900">
                <a:solidFill>
                  <a:schemeClr val="dk2"/>
                </a:solidFill>
              </a:rPr>
              <a:t> Players are not allowed to block or obstruct police vehicles in order to prevent them from carrying out their duties, when not part of a scenario </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9"/>
            </a:pPr>
            <a:r>
              <a:rPr b="1" lang="en-GB" sz="900">
                <a:solidFill>
                  <a:schemeClr val="dk2"/>
                </a:solidFill>
              </a:rPr>
              <a:t>No Car Ramming:</a:t>
            </a:r>
            <a:r>
              <a:rPr lang="en-GB" sz="900">
                <a:solidFill>
                  <a:schemeClr val="dk2"/>
                </a:solidFill>
              </a:rPr>
              <a:t> Players are not allowed to use their vehicles to ram into other vehicles or players without a valid in-character reason.</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1"/>
            </a:pPr>
            <a:r>
              <a:rPr b="1" lang="en-GB" sz="900">
                <a:solidFill>
                  <a:schemeClr val="dk2"/>
                </a:solidFill>
              </a:rPr>
              <a:t>No Exploiting:</a:t>
            </a:r>
            <a:r>
              <a:rPr lang="en-GB" sz="900">
                <a:solidFill>
                  <a:schemeClr val="dk2"/>
                </a:solidFill>
              </a:rPr>
              <a:t> Players are not allowed to use glitches or bugs in the game to gain an unfair advantage or to avoid roleplay consequences.</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2"/>
            </a:pPr>
            <a:r>
              <a:rPr b="1" lang="en-GB" sz="900">
                <a:solidFill>
                  <a:schemeClr val="dk2"/>
                </a:solidFill>
              </a:rPr>
              <a:t>No Spamming:</a:t>
            </a:r>
            <a:r>
              <a:rPr lang="en-GB" sz="900">
                <a:solidFill>
                  <a:schemeClr val="dk2"/>
                </a:solidFill>
              </a:rPr>
              <a:t> Players are not allowed to repeatedly use chat, voice, or emotes in a way that disrupts the game or annoys other players.</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3"/>
            </a:pPr>
            <a:r>
              <a:rPr b="1" lang="en-GB" sz="900">
                <a:solidFill>
                  <a:schemeClr val="dk2"/>
                </a:solidFill>
              </a:rPr>
              <a:t>No ERP (Erotic Roleplay):</a:t>
            </a:r>
            <a:r>
              <a:rPr lang="en-GB" sz="900">
                <a:solidFill>
                  <a:schemeClr val="dk2"/>
                </a:solidFill>
              </a:rPr>
              <a:t> Players are not allowed to engage in explicit or sexual roleplay. (in SOME cases exceptions are made but </a:t>
            </a:r>
            <a:r>
              <a:rPr b="1" lang="en-GB" sz="900" u="sng">
                <a:solidFill>
                  <a:schemeClr val="dk2"/>
                </a:solidFill>
              </a:rPr>
              <a:t>always </a:t>
            </a:r>
            <a:r>
              <a:rPr lang="en-GB" sz="900">
                <a:solidFill>
                  <a:schemeClr val="dk2"/>
                </a:solidFill>
              </a:rPr>
              <a:t>contact the Admin team FIRST before engaging in this type of RP, do NOT exploit freedoms given in this aspect)</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4"/>
            </a:pPr>
            <a:r>
              <a:rPr b="1" lang="en-GB" sz="900">
                <a:solidFill>
                  <a:schemeClr val="dk2"/>
                </a:solidFill>
              </a:rPr>
              <a:t>No Child play, real or prop.</a:t>
            </a:r>
            <a:r>
              <a:rPr lang="en-GB" sz="900">
                <a:solidFill>
                  <a:schemeClr val="dk2"/>
                </a:solidFill>
              </a:rPr>
              <a:t> It can get us shut down</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5"/>
            </a:pPr>
            <a:r>
              <a:rPr b="1" lang="en-GB" sz="900">
                <a:solidFill>
                  <a:schemeClr val="dk2"/>
                </a:solidFill>
              </a:rPr>
              <a:t>No Advertising: </a:t>
            </a:r>
            <a:r>
              <a:rPr lang="en-GB" sz="900">
                <a:solidFill>
                  <a:schemeClr val="dk2"/>
                </a:solidFill>
              </a:rPr>
              <a:t>Players are not allowed to advertise other FiveM RP servers or communities,or use real world branding.</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6"/>
            </a:pPr>
            <a:r>
              <a:rPr b="1" lang="en-GB" sz="900">
                <a:solidFill>
                  <a:schemeClr val="dk2"/>
                </a:solidFill>
              </a:rPr>
              <a:t>No “GTA” Driving/jumps.</a:t>
            </a:r>
            <a:endParaRPr b="1"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7"/>
            </a:pPr>
            <a:r>
              <a:rPr lang="en-GB" sz="900">
                <a:solidFill>
                  <a:schemeClr val="dk2"/>
                </a:solidFill>
              </a:rPr>
              <a:t>When taking </a:t>
            </a:r>
            <a:r>
              <a:rPr b="1" lang="en-GB" sz="900">
                <a:solidFill>
                  <a:schemeClr val="dk2"/>
                </a:solidFill>
              </a:rPr>
              <a:t>hostages</a:t>
            </a:r>
            <a:r>
              <a:rPr lang="en-GB" sz="900">
                <a:solidFill>
                  <a:schemeClr val="dk2"/>
                </a:solidFill>
              </a:rPr>
              <a:t>, do not take someone you know, you would not do that in real life, you will not do it here.</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8"/>
            </a:pPr>
            <a:r>
              <a:rPr b="1" lang="en-GB" sz="900">
                <a:solidFill>
                  <a:schemeClr val="dk2"/>
                </a:solidFill>
              </a:rPr>
              <a:t>Do not take on duty Medical personnel as hostages.</a:t>
            </a:r>
            <a:endParaRPr b="1"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9"/>
            </a:pPr>
            <a:r>
              <a:rPr b="1" lang="en-GB" sz="900">
                <a:solidFill>
                  <a:schemeClr val="dk2"/>
                </a:solidFill>
              </a:rPr>
              <a:t>Do not Kill on duty Medical personnel. </a:t>
            </a:r>
            <a:endParaRPr sz="900">
              <a:solidFill>
                <a:schemeClr val="dk2"/>
              </a:solidFill>
            </a:endParaRPr>
          </a:p>
          <a:p>
            <a:pPr indent="0" lvl="0" marL="0" rtl="0" algn="l">
              <a:lnSpc>
                <a:spcPct val="115000"/>
              </a:lnSpc>
              <a:spcBef>
                <a:spcPts val="300"/>
              </a:spcBef>
              <a:spcAft>
                <a:spcPts val="0"/>
              </a:spcAft>
              <a:buNone/>
            </a:pPr>
            <a:br>
              <a:rPr lang="en-GB" sz="900">
                <a:solidFill>
                  <a:schemeClr val="dk2"/>
                </a:solidFill>
              </a:rPr>
            </a:br>
            <a:r>
              <a:rPr lang="en-GB" sz="900">
                <a:solidFill>
                  <a:schemeClr val="dk2"/>
                </a:solidFill>
              </a:rPr>
              <a:t>You may think a rule needs more elaboration or explanation as to what exactly it entails or to fully understand its meaning, please feel free to ask or make a ticket.</a:t>
            </a:r>
            <a:br>
              <a:rPr lang="en-GB" sz="900">
                <a:solidFill>
                  <a:schemeClr val="dk2"/>
                </a:solidFill>
              </a:rPr>
            </a:br>
            <a:br>
              <a:rPr lang="en-GB" sz="900">
                <a:solidFill>
                  <a:schemeClr val="dk2"/>
                </a:solidFill>
              </a:rPr>
            </a:br>
            <a:r>
              <a:rPr lang="en-GB" sz="900">
                <a:solidFill>
                  <a:schemeClr val="dk2"/>
                </a:solidFill>
              </a:rPr>
              <a:t>Above all, Please be Patient with other Role Players, we are not all </a:t>
            </a:r>
            <a:r>
              <a:rPr lang="en-GB" sz="900">
                <a:solidFill>
                  <a:schemeClr val="dk2"/>
                </a:solidFill>
              </a:rPr>
              <a:t>professional</a:t>
            </a:r>
            <a:r>
              <a:rPr lang="en-GB" sz="900">
                <a:solidFill>
                  <a:schemeClr val="dk2"/>
                </a:solidFill>
              </a:rPr>
              <a:t> Actors. We all have different skill levels.</a:t>
            </a:r>
            <a:endParaRPr sz="900">
              <a:solidFill>
                <a:schemeClr val="dk2"/>
              </a:solidFill>
            </a:endParaRPr>
          </a:p>
          <a:p>
            <a:pPr indent="0" lvl="0" marL="0" rtl="0" algn="l">
              <a:lnSpc>
                <a:spcPct val="115000"/>
              </a:lnSpc>
              <a:spcBef>
                <a:spcPts val="300"/>
              </a:spcBef>
              <a:spcAft>
                <a:spcPts val="300"/>
              </a:spcAft>
              <a:buNone/>
            </a:pPr>
            <a:r>
              <a:rPr lang="en-GB" sz="900">
                <a:solidFill>
                  <a:schemeClr val="dk2"/>
                </a:solidFill>
              </a:rPr>
              <a:t>If you can help others be better, please feel free to lend a hand, we also have a Bleed Prevention Guide further on in this document.</a:t>
            </a:r>
            <a:endParaRPr sz="9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u="sng">
                <a:solidFill>
                  <a:srgbClr val="351C75"/>
                </a:solidFill>
                <a:latin typeface="Bangers"/>
                <a:ea typeface="Bangers"/>
                <a:cs typeface="Bangers"/>
                <a:sym typeface="Bangers"/>
              </a:rPr>
              <a:t>Discord Rules</a:t>
            </a:r>
            <a:endParaRPr u="sng">
              <a:solidFill>
                <a:srgbClr val="351C75"/>
              </a:solidFill>
              <a:latin typeface="Bangers"/>
              <a:ea typeface="Bangers"/>
              <a:cs typeface="Bangers"/>
              <a:sym typeface="Bangers"/>
            </a:endParaRPr>
          </a:p>
        </p:txBody>
      </p:sp>
      <p:sp>
        <p:nvSpPr>
          <p:cNvPr id="76" name="Google Shape;76;p15"/>
          <p:cNvSpPr txBox="1"/>
          <p:nvPr>
            <p:ph idx="1" type="body"/>
          </p:nvPr>
        </p:nvSpPr>
        <p:spPr>
          <a:xfrm>
            <a:off x="311700" y="1152475"/>
            <a:ext cx="4260300" cy="3809100"/>
          </a:xfrm>
          <a:prstGeom prst="rect">
            <a:avLst/>
          </a:prstGeom>
        </p:spPr>
        <p:txBody>
          <a:bodyPr anchorCtr="0" anchor="t" bIns="91425" lIns="91425" spcFirstLastPara="1" rIns="91425" wrap="square" tIns="91425">
            <a:noAutofit/>
          </a:bodyPr>
          <a:lstStyle/>
          <a:p>
            <a:pPr indent="-285750" lvl="0" marL="457200" rtl="0" algn="l">
              <a:spcBef>
                <a:spcPts val="300"/>
              </a:spcBef>
              <a:spcAft>
                <a:spcPts val="0"/>
              </a:spcAft>
              <a:buClr>
                <a:schemeClr val="dk2"/>
              </a:buClr>
              <a:buSzPts val="900"/>
              <a:buFont typeface="Arial"/>
              <a:buAutoNum type="arabicPeriod"/>
            </a:pPr>
            <a:r>
              <a:rPr b="1" lang="en-GB" sz="900">
                <a:solidFill>
                  <a:schemeClr val="dk2"/>
                </a:solidFill>
                <a:latin typeface="Arial"/>
                <a:ea typeface="Arial"/>
                <a:cs typeface="Arial"/>
                <a:sym typeface="Arial"/>
              </a:rPr>
              <a:t>Be Respectful:</a:t>
            </a:r>
            <a:r>
              <a:rPr lang="en-GB" sz="900">
                <a:solidFill>
                  <a:schemeClr val="dk2"/>
                </a:solidFill>
                <a:latin typeface="Arial"/>
                <a:ea typeface="Arial"/>
                <a:cs typeface="Arial"/>
                <a:sym typeface="Arial"/>
              </a:rPr>
              <a:t> Respect other members of the server and refrain from using derogatory language or making personal attacks.</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2"/>
            </a:pPr>
            <a:r>
              <a:rPr b="1" lang="en-GB" sz="900">
                <a:solidFill>
                  <a:schemeClr val="dk2"/>
                </a:solidFill>
                <a:latin typeface="Arial"/>
                <a:ea typeface="Arial"/>
                <a:cs typeface="Arial"/>
                <a:sym typeface="Arial"/>
              </a:rPr>
              <a:t>No Harassment:</a:t>
            </a:r>
            <a:r>
              <a:rPr lang="en-GB" sz="900">
                <a:solidFill>
                  <a:schemeClr val="dk2"/>
                </a:solidFill>
                <a:latin typeface="Arial"/>
                <a:ea typeface="Arial"/>
                <a:cs typeface="Arial"/>
                <a:sym typeface="Arial"/>
              </a:rPr>
              <a:t> Do not harass, bully, or intimidate other members of the server.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3"/>
            </a:pPr>
            <a:r>
              <a:rPr b="1" lang="en-GB" sz="900">
                <a:solidFill>
                  <a:schemeClr val="dk2"/>
                </a:solidFill>
                <a:latin typeface="Arial"/>
                <a:ea typeface="Arial"/>
                <a:cs typeface="Arial"/>
                <a:sym typeface="Arial"/>
              </a:rPr>
              <a:t>No Discrimination:</a:t>
            </a:r>
            <a:r>
              <a:rPr lang="en-GB" sz="900">
                <a:solidFill>
                  <a:schemeClr val="dk2"/>
                </a:solidFill>
                <a:latin typeface="Arial"/>
                <a:ea typeface="Arial"/>
                <a:cs typeface="Arial"/>
                <a:sym typeface="Arial"/>
              </a:rPr>
              <a:t> Do not discriminate against others based on their race, gender, sexual orientation, religion, or other personal characteristics.</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4"/>
            </a:pPr>
            <a:r>
              <a:rPr b="1" lang="en-GB" sz="900">
                <a:solidFill>
                  <a:schemeClr val="dk2"/>
                </a:solidFill>
                <a:latin typeface="Arial"/>
                <a:ea typeface="Arial"/>
                <a:cs typeface="Arial"/>
                <a:sym typeface="Arial"/>
              </a:rPr>
              <a:t>No Spamming:</a:t>
            </a:r>
            <a:r>
              <a:rPr lang="en-GB" sz="900">
                <a:solidFill>
                  <a:schemeClr val="dk2"/>
                </a:solidFill>
                <a:latin typeface="Arial"/>
                <a:ea typeface="Arial"/>
                <a:cs typeface="Arial"/>
                <a:sym typeface="Arial"/>
              </a:rPr>
              <a:t> Do not send repeated messages, use excessive emojis, or flood the chat with irrelevant content.</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5"/>
            </a:pPr>
            <a:r>
              <a:rPr b="1" lang="en-GB" sz="900">
                <a:solidFill>
                  <a:schemeClr val="dk2"/>
                </a:solidFill>
                <a:latin typeface="Arial"/>
                <a:ea typeface="Arial"/>
                <a:cs typeface="Arial"/>
                <a:sym typeface="Arial"/>
              </a:rPr>
              <a:t>No NSFW Content: </a:t>
            </a:r>
            <a:r>
              <a:rPr lang="en-GB" sz="900">
                <a:solidFill>
                  <a:schemeClr val="dk2"/>
                </a:solidFill>
                <a:latin typeface="Arial"/>
                <a:ea typeface="Arial"/>
                <a:cs typeface="Arial"/>
                <a:sym typeface="Arial"/>
              </a:rPr>
              <a:t>Do not post or share sexually explicit or offensive content in the server.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6"/>
            </a:pPr>
            <a:r>
              <a:rPr b="1" lang="en-GB" sz="900">
                <a:solidFill>
                  <a:schemeClr val="dk2"/>
                </a:solidFill>
                <a:latin typeface="Arial"/>
                <a:ea typeface="Arial"/>
                <a:cs typeface="Arial"/>
                <a:sym typeface="Arial"/>
              </a:rPr>
              <a:t>No Advertising: </a:t>
            </a:r>
            <a:r>
              <a:rPr lang="en-GB" sz="900">
                <a:solidFill>
                  <a:schemeClr val="dk2"/>
                </a:solidFill>
                <a:latin typeface="Arial"/>
                <a:ea typeface="Arial"/>
                <a:cs typeface="Arial"/>
                <a:sym typeface="Arial"/>
              </a:rPr>
              <a:t>Do not promote other servers, websites, or services without permission from the server owner.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7"/>
            </a:pPr>
            <a:r>
              <a:rPr b="1" lang="en-GB" sz="900">
                <a:solidFill>
                  <a:schemeClr val="dk2"/>
                </a:solidFill>
                <a:latin typeface="Arial"/>
                <a:ea typeface="Arial"/>
                <a:cs typeface="Arial"/>
                <a:sym typeface="Arial"/>
              </a:rPr>
              <a:t>Stay on Topic:</a:t>
            </a:r>
            <a:r>
              <a:rPr lang="en-GB" sz="900">
                <a:solidFill>
                  <a:schemeClr val="dk2"/>
                </a:solidFill>
                <a:latin typeface="Arial"/>
                <a:ea typeface="Arial"/>
                <a:cs typeface="Arial"/>
                <a:sym typeface="Arial"/>
              </a:rPr>
              <a:t> Keep the conversation relevant to the channel or topic being discussed.</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7"/>
            </a:pPr>
            <a:r>
              <a:rPr b="1" lang="en-GB" sz="900">
                <a:solidFill>
                  <a:schemeClr val="dk2"/>
                </a:solidFill>
                <a:latin typeface="Arial"/>
                <a:ea typeface="Arial"/>
                <a:cs typeface="Arial"/>
                <a:sym typeface="Arial"/>
              </a:rPr>
              <a:t>Follow Server-Specific Rules: </a:t>
            </a:r>
            <a:r>
              <a:rPr lang="en-GB" sz="900">
                <a:solidFill>
                  <a:schemeClr val="dk2"/>
                </a:solidFill>
                <a:latin typeface="Arial"/>
                <a:ea typeface="Arial"/>
                <a:cs typeface="Arial"/>
                <a:sym typeface="Arial"/>
              </a:rPr>
              <a:t>Follow any additional rules set by the specific Discord server you are in.</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9"/>
            </a:pPr>
            <a:r>
              <a:rPr b="1" lang="en-GB" sz="900">
                <a:solidFill>
                  <a:schemeClr val="dk2"/>
                </a:solidFill>
                <a:latin typeface="Arial"/>
                <a:ea typeface="Arial"/>
                <a:cs typeface="Arial"/>
                <a:sym typeface="Arial"/>
              </a:rPr>
              <a:t>No Trolling: </a:t>
            </a:r>
            <a:r>
              <a:rPr lang="en-GB" sz="900">
                <a:solidFill>
                  <a:schemeClr val="dk2"/>
                </a:solidFill>
                <a:latin typeface="Arial"/>
                <a:ea typeface="Arial"/>
                <a:cs typeface="Arial"/>
                <a:sym typeface="Arial"/>
              </a:rPr>
              <a:t>Do not intentionally provoke or upset other members of the server.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10"/>
            </a:pPr>
            <a:r>
              <a:rPr b="1" lang="en-GB" sz="900">
                <a:solidFill>
                  <a:schemeClr val="dk2"/>
                </a:solidFill>
                <a:latin typeface="Arial"/>
                <a:ea typeface="Arial"/>
                <a:cs typeface="Arial"/>
                <a:sym typeface="Arial"/>
              </a:rPr>
              <a:t>No Sharing Personal Information:</a:t>
            </a:r>
            <a:r>
              <a:rPr lang="en-GB" sz="900">
                <a:solidFill>
                  <a:schemeClr val="dk2"/>
                </a:solidFill>
                <a:latin typeface="Arial"/>
                <a:ea typeface="Arial"/>
                <a:cs typeface="Arial"/>
                <a:sym typeface="Arial"/>
              </a:rPr>
              <a:t> Do not share personal information of other members or yourself on the server.</a:t>
            </a:r>
            <a:endParaRPr sz="900">
              <a:solidFill>
                <a:schemeClr val="dk2"/>
              </a:solidFill>
              <a:latin typeface="Arial"/>
              <a:ea typeface="Arial"/>
              <a:cs typeface="Arial"/>
              <a:sym typeface="Arial"/>
            </a:endParaRPr>
          </a:p>
          <a:p>
            <a:pPr indent="-285750" lvl="0" marL="457200" rtl="0" algn="l">
              <a:spcBef>
                <a:spcPts val="0"/>
              </a:spcBef>
              <a:spcAft>
                <a:spcPts val="0"/>
              </a:spcAft>
              <a:buClr>
                <a:schemeClr val="dk2"/>
              </a:buClr>
              <a:buSzPts val="900"/>
              <a:buFont typeface="Arial"/>
              <a:buAutoNum type="arabicPeriod" startAt="11"/>
            </a:pPr>
            <a:r>
              <a:rPr b="1" lang="en-GB" sz="900">
                <a:solidFill>
                  <a:schemeClr val="dk2"/>
                </a:solidFill>
                <a:latin typeface="Arial"/>
                <a:ea typeface="Arial"/>
                <a:cs typeface="Arial"/>
                <a:sym typeface="Arial"/>
              </a:rPr>
              <a:t>No instigating issues</a:t>
            </a:r>
            <a:r>
              <a:rPr lang="en-GB" sz="900">
                <a:solidFill>
                  <a:schemeClr val="dk2"/>
                </a:solidFill>
                <a:latin typeface="Arial"/>
                <a:ea typeface="Arial"/>
                <a:cs typeface="Arial"/>
                <a:sym typeface="Arial"/>
              </a:rPr>
              <a:t> in city or OOC that causes real distress in fellow Server members, this is a Permanent Ban, there will be no reinstating.</a:t>
            </a:r>
            <a:endParaRPr sz="900">
              <a:solidFill>
                <a:schemeClr val="dk2"/>
              </a:solidFill>
              <a:latin typeface="Arial"/>
              <a:ea typeface="Arial"/>
              <a:cs typeface="Arial"/>
              <a:sym typeface="Arial"/>
            </a:endParaRPr>
          </a:p>
          <a:p>
            <a:pPr indent="0" lvl="0" marL="0" rtl="0" algn="l">
              <a:spcBef>
                <a:spcPts val="300"/>
              </a:spcBef>
              <a:spcAft>
                <a:spcPts val="1200"/>
              </a:spcAft>
              <a:buNone/>
            </a:pPr>
            <a:r>
              <a:t/>
            </a:r>
            <a:endParaRPr sz="900"/>
          </a:p>
        </p:txBody>
      </p:sp>
      <p:sp>
        <p:nvSpPr>
          <p:cNvPr id="77" name="Google Shape;77;p15"/>
          <p:cNvSpPr txBox="1"/>
          <p:nvPr/>
        </p:nvSpPr>
        <p:spPr>
          <a:xfrm>
            <a:off x="4685100" y="1152475"/>
            <a:ext cx="4147200" cy="2325000"/>
          </a:xfrm>
          <a:prstGeom prst="rect">
            <a:avLst/>
          </a:prstGeom>
          <a:noFill/>
          <a:ln>
            <a:noFill/>
          </a:ln>
        </p:spPr>
        <p:txBody>
          <a:bodyPr anchorCtr="0" anchor="t" bIns="91425" lIns="91425" spcFirstLastPara="1" rIns="91425" wrap="square" tIns="91425">
            <a:noAutofit/>
          </a:bodyPr>
          <a:lstStyle/>
          <a:p>
            <a:pPr indent="-285750" lvl="0" marL="457200" rtl="0" algn="l">
              <a:lnSpc>
                <a:spcPct val="115000"/>
              </a:lnSpc>
              <a:spcBef>
                <a:spcPts val="300"/>
              </a:spcBef>
              <a:spcAft>
                <a:spcPts val="0"/>
              </a:spcAft>
              <a:buClr>
                <a:schemeClr val="dk2"/>
              </a:buClr>
              <a:buSzPts val="900"/>
              <a:buAutoNum type="arabicPeriod" startAt="12"/>
            </a:pPr>
            <a:r>
              <a:rPr b="1" lang="en-GB" sz="900">
                <a:solidFill>
                  <a:schemeClr val="dk2"/>
                </a:solidFill>
              </a:rPr>
              <a:t>Must have In City name in your discord name</a:t>
            </a:r>
            <a:r>
              <a:rPr lang="en-GB" sz="900">
                <a:solidFill>
                  <a:schemeClr val="dk2"/>
                </a:solidFill>
              </a:rPr>
              <a:t> for the server. You can do just the name, or your discord name/In City name.</a:t>
            </a:r>
            <a:endParaRPr sz="900">
              <a:solidFill>
                <a:schemeClr val="dk2"/>
              </a:solidFill>
            </a:endParaRPr>
          </a:p>
          <a:p>
            <a:pPr indent="-285750" lvl="0" marL="457200" rtl="0" algn="l">
              <a:lnSpc>
                <a:spcPct val="115000"/>
              </a:lnSpc>
              <a:spcBef>
                <a:spcPts val="0"/>
              </a:spcBef>
              <a:spcAft>
                <a:spcPts val="0"/>
              </a:spcAft>
              <a:buClr>
                <a:schemeClr val="dk2"/>
              </a:buClr>
              <a:buSzPts val="900"/>
              <a:buAutoNum type="arabicPeriod" startAt="13"/>
            </a:pPr>
            <a:r>
              <a:rPr b="1" lang="en-GB" sz="900">
                <a:solidFill>
                  <a:schemeClr val="dk2"/>
                </a:solidFill>
              </a:rPr>
              <a:t>Do not Promote yourself or services</a:t>
            </a:r>
            <a:r>
              <a:rPr lang="en-GB" sz="900">
                <a:solidFill>
                  <a:schemeClr val="dk2"/>
                </a:solidFill>
              </a:rPr>
              <a:t> in Any text room or ticket, please do so in the proper channel, this is a Permanent Ban, there will be no reinstating.</a:t>
            </a:r>
            <a:endParaRPr sz="900">
              <a:solidFill>
                <a:schemeClr val="dk2"/>
              </a:solidFill>
            </a:endParaRPr>
          </a:p>
          <a:p>
            <a:pPr indent="0" lvl="0" marL="457200" rtl="0" algn="l">
              <a:lnSpc>
                <a:spcPct val="115000"/>
              </a:lnSpc>
              <a:spcBef>
                <a:spcPts val="300"/>
              </a:spcBef>
              <a:spcAft>
                <a:spcPts val="0"/>
              </a:spcAft>
              <a:buNone/>
            </a:pPr>
            <a:r>
              <a:t/>
            </a:r>
            <a:endParaRPr sz="900">
              <a:solidFill>
                <a:schemeClr val="dk2"/>
              </a:solidFill>
            </a:endParaRPr>
          </a:p>
          <a:p>
            <a:pPr indent="0" lvl="0" marL="0" rtl="0" algn="l">
              <a:lnSpc>
                <a:spcPct val="115000"/>
              </a:lnSpc>
              <a:spcBef>
                <a:spcPts val="300"/>
              </a:spcBef>
              <a:spcAft>
                <a:spcPts val="0"/>
              </a:spcAft>
              <a:buNone/>
            </a:pPr>
            <a:r>
              <a:rPr lang="en-GB" sz="900">
                <a:solidFill>
                  <a:schemeClr val="dk2"/>
                </a:solidFill>
              </a:rPr>
              <a:t>If you notice Rule-Breaking of any kind please report this to the Admin Team, in order to prevent “he said- she said” situation we ask you to provide proof when reporting </a:t>
            </a:r>
            <a:r>
              <a:rPr lang="en-GB" sz="900">
                <a:solidFill>
                  <a:schemeClr val="dk2"/>
                </a:solidFill>
              </a:rPr>
              <a:t>another</a:t>
            </a:r>
            <a:r>
              <a:rPr lang="en-GB" sz="900">
                <a:solidFill>
                  <a:schemeClr val="dk2"/>
                </a:solidFill>
              </a:rPr>
              <a:t> player.</a:t>
            </a:r>
            <a:br>
              <a:rPr lang="en-GB" sz="900">
                <a:solidFill>
                  <a:schemeClr val="dk2"/>
                </a:solidFill>
              </a:rPr>
            </a:br>
            <a:endParaRPr sz="900">
              <a:solidFill>
                <a:schemeClr val="dk2"/>
              </a:solidFill>
            </a:endParaRPr>
          </a:p>
          <a:p>
            <a:pPr indent="0" lvl="0" marL="0" rtl="0" algn="l">
              <a:lnSpc>
                <a:spcPct val="115000"/>
              </a:lnSpc>
              <a:spcBef>
                <a:spcPts val="300"/>
              </a:spcBef>
              <a:spcAft>
                <a:spcPts val="0"/>
              </a:spcAft>
              <a:buNone/>
            </a:pPr>
            <a:r>
              <a:rPr lang="en-GB" sz="900">
                <a:solidFill>
                  <a:schemeClr val="dk2"/>
                </a:solidFill>
              </a:rPr>
              <a:t>When faced with a member of the Admin or Dev Team breaking rules DM </a:t>
            </a:r>
            <a:r>
              <a:rPr b="1" lang="en-GB" sz="900">
                <a:solidFill>
                  <a:schemeClr val="dk2"/>
                </a:solidFill>
              </a:rPr>
              <a:t>deltachaos2023</a:t>
            </a:r>
            <a:r>
              <a:rPr lang="en-GB" sz="900">
                <a:solidFill>
                  <a:schemeClr val="dk2"/>
                </a:solidFill>
              </a:rPr>
              <a:t> about opening a private ticket.</a:t>
            </a:r>
            <a:endParaRPr sz="900">
              <a:solidFill>
                <a:schemeClr val="dk2"/>
              </a:solidFill>
            </a:endParaRPr>
          </a:p>
          <a:p>
            <a:pPr indent="0" lvl="0" marL="0" rtl="0" algn="l">
              <a:spcBef>
                <a:spcPts val="300"/>
              </a:spcBef>
              <a:spcAft>
                <a:spcPts val="0"/>
              </a:spcAft>
              <a:buNone/>
            </a:pPr>
            <a:r>
              <a:t/>
            </a:r>
            <a:endParaRPr sz="900">
              <a:solidFill>
                <a:schemeClr val="dk2"/>
              </a:solidFill>
              <a:latin typeface="Source Sans Pro"/>
              <a:ea typeface="Source Sans Pro"/>
              <a:cs typeface="Source Sans Pro"/>
              <a:sym typeface="Source Sans Pr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11700" y="445025"/>
            <a:ext cx="8520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u="sng">
                <a:solidFill>
                  <a:srgbClr val="351C75"/>
                </a:solidFill>
                <a:latin typeface="Bangers"/>
                <a:ea typeface="Bangers"/>
                <a:cs typeface="Bangers"/>
                <a:sym typeface="Bangers"/>
              </a:rPr>
              <a:t>Consequences of not following rules</a:t>
            </a:r>
            <a:endParaRPr u="sng">
              <a:solidFill>
                <a:srgbClr val="351C75"/>
              </a:solidFill>
              <a:latin typeface="Bangers"/>
              <a:ea typeface="Bangers"/>
              <a:cs typeface="Bangers"/>
              <a:sym typeface="Bangers"/>
            </a:endParaRPr>
          </a:p>
        </p:txBody>
      </p:sp>
      <p:sp>
        <p:nvSpPr>
          <p:cNvPr id="83" name="Google Shape;83;p16"/>
          <p:cNvSpPr txBox="1"/>
          <p:nvPr>
            <p:ph idx="1" type="body"/>
          </p:nvPr>
        </p:nvSpPr>
        <p:spPr>
          <a:xfrm>
            <a:off x="311700" y="982150"/>
            <a:ext cx="4260300" cy="2721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900">
                <a:solidFill>
                  <a:schemeClr val="dk2"/>
                </a:solidFill>
                <a:latin typeface="Arial"/>
                <a:ea typeface="Arial"/>
                <a:cs typeface="Arial"/>
                <a:sym typeface="Arial"/>
              </a:rPr>
              <a:t>Everyone makes mistakes, these are forgivable.</a:t>
            </a:r>
            <a:br>
              <a:rPr lang="en-GB" sz="900">
                <a:solidFill>
                  <a:schemeClr val="dk2"/>
                </a:solidFill>
                <a:latin typeface="Arial"/>
                <a:ea typeface="Arial"/>
                <a:cs typeface="Arial"/>
                <a:sym typeface="Arial"/>
              </a:rPr>
            </a:br>
            <a:r>
              <a:rPr lang="en-GB" sz="900">
                <a:solidFill>
                  <a:schemeClr val="dk2"/>
                </a:solidFill>
                <a:latin typeface="Arial"/>
                <a:ea typeface="Arial"/>
                <a:cs typeface="Arial"/>
                <a:sym typeface="Arial"/>
              </a:rPr>
              <a:t>However sometimes Rule-breaking is consistent.</a:t>
            </a:r>
            <a:br>
              <a:rPr lang="en-GB" sz="900">
                <a:solidFill>
                  <a:schemeClr val="dk2"/>
                </a:solidFill>
                <a:latin typeface="Arial"/>
                <a:ea typeface="Arial"/>
                <a:cs typeface="Arial"/>
                <a:sym typeface="Arial"/>
              </a:rPr>
            </a:br>
            <a:br>
              <a:rPr lang="en-GB" sz="900">
                <a:solidFill>
                  <a:schemeClr val="dk2"/>
                </a:solidFill>
                <a:latin typeface="Arial"/>
                <a:ea typeface="Arial"/>
                <a:cs typeface="Arial"/>
                <a:sym typeface="Arial"/>
              </a:rPr>
            </a:br>
            <a:r>
              <a:rPr lang="en-GB" sz="900">
                <a:solidFill>
                  <a:schemeClr val="dk2"/>
                </a:solidFill>
                <a:latin typeface="Arial"/>
                <a:ea typeface="Arial"/>
                <a:cs typeface="Arial"/>
                <a:sym typeface="Arial"/>
              </a:rPr>
              <a:t>There are negative consequences to your behavior, this is something you choose to accept when you do not wish to improve on yourself, when confronted with troublesome behavior.</a:t>
            </a:r>
            <a:br>
              <a:rPr lang="en-GB" sz="900">
                <a:solidFill>
                  <a:schemeClr val="dk2"/>
                </a:solidFill>
                <a:latin typeface="Arial"/>
                <a:ea typeface="Arial"/>
                <a:cs typeface="Arial"/>
                <a:sym typeface="Arial"/>
              </a:rPr>
            </a:br>
            <a:endParaRPr sz="900">
              <a:solidFill>
                <a:schemeClr val="dk2"/>
              </a:solidFill>
              <a:latin typeface="Arial"/>
              <a:ea typeface="Arial"/>
              <a:cs typeface="Arial"/>
              <a:sym typeface="Arial"/>
            </a:endParaRPr>
          </a:p>
          <a:p>
            <a:pPr indent="0" lvl="0" marL="0" rtl="0" algn="l">
              <a:spcBef>
                <a:spcPts val="1200"/>
              </a:spcBef>
              <a:spcAft>
                <a:spcPts val="1200"/>
              </a:spcAft>
              <a:buNone/>
            </a:pPr>
            <a:r>
              <a:rPr lang="en-GB" sz="900">
                <a:solidFill>
                  <a:schemeClr val="dk2"/>
                </a:solidFill>
                <a:latin typeface="Arial"/>
                <a:ea typeface="Arial"/>
                <a:cs typeface="Arial"/>
                <a:sym typeface="Arial"/>
              </a:rPr>
              <a:t>Enforcing these negative consequences is not something that is done lightly, are based off the severity of your offense, and voted on </a:t>
            </a:r>
            <a:r>
              <a:rPr lang="en-GB" sz="900">
                <a:solidFill>
                  <a:schemeClr val="dk2"/>
                </a:solidFill>
                <a:latin typeface="Arial"/>
                <a:ea typeface="Arial"/>
                <a:cs typeface="Arial"/>
                <a:sym typeface="Arial"/>
              </a:rPr>
              <a:t>anonymously by the Admin Team. </a:t>
            </a:r>
            <a:br>
              <a:rPr lang="en-GB" sz="900">
                <a:solidFill>
                  <a:schemeClr val="dk2"/>
                </a:solidFill>
                <a:latin typeface="Arial"/>
                <a:ea typeface="Arial"/>
                <a:cs typeface="Arial"/>
                <a:sym typeface="Arial"/>
              </a:rPr>
            </a:br>
            <a:br>
              <a:rPr lang="en-GB" sz="900">
                <a:solidFill>
                  <a:schemeClr val="dk2"/>
                </a:solidFill>
                <a:latin typeface="Arial"/>
                <a:ea typeface="Arial"/>
                <a:cs typeface="Arial"/>
                <a:sym typeface="Arial"/>
              </a:rPr>
            </a:br>
            <a:r>
              <a:rPr lang="en-GB" sz="900">
                <a:solidFill>
                  <a:schemeClr val="dk2"/>
                </a:solidFill>
                <a:latin typeface="Arial"/>
                <a:ea typeface="Arial"/>
                <a:cs typeface="Arial"/>
                <a:sym typeface="Arial"/>
              </a:rPr>
              <a:t>The result is non-debatable.</a:t>
            </a:r>
            <a:br>
              <a:rPr lang="en-GB" sz="900">
                <a:solidFill>
                  <a:schemeClr val="dk2"/>
                </a:solidFill>
                <a:latin typeface="Arial"/>
                <a:ea typeface="Arial"/>
                <a:cs typeface="Arial"/>
                <a:sym typeface="Arial"/>
              </a:rPr>
            </a:br>
            <a:br>
              <a:rPr lang="en-GB" sz="900">
                <a:solidFill>
                  <a:schemeClr val="dk2"/>
                </a:solidFill>
                <a:latin typeface="Arial"/>
                <a:ea typeface="Arial"/>
                <a:cs typeface="Arial"/>
                <a:sym typeface="Arial"/>
              </a:rPr>
            </a:br>
            <a:r>
              <a:rPr lang="en-GB" sz="900">
                <a:solidFill>
                  <a:schemeClr val="dk2"/>
                </a:solidFill>
                <a:latin typeface="Arial"/>
                <a:ea typeface="Arial"/>
                <a:cs typeface="Arial"/>
                <a:sym typeface="Arial"/>
              </a:rPr>
              <a:t>You will receive a Discord Message with a Google Document stating the Rules broken and the consequences the Admin Team has settled on. </a:t>
            </a:r>
            <a:endParaRPr sz="900">
              <a:solidFill>
                <a:schemeClr val="dk2"/>
              </a:solidFill>
              <a:latin typeface="Arial"/>
              <a:ea typeface="Arial"/>
              <a:cs typeface="Arial"/>
              <a:sym typeface="Arial"/>
            </a:endParaRPr>
          </a:p>
        </p:txBody>
      </p:sp>
      <p:sp>
        <p:nvSpPr>
          <p:cNvPr id="84" name="Google Shape;84;p16"/>
          <p:cNvSpPr txBox="1"/>
          <p:nvPr/>
        </p:nvSpPr>
        <p:spPr>
          <a:xfrm>
            <a:off x="4656075" y="1025800"/>
            <a:ext cx="4437900" cy="208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900">
                <a:solidFill>
                  <a:schemeClr val="dk2"/>
                </a:solidFill>
              </a:rPr>
              <a:t>The consequences that you might encounter:</a:t>
            </a:r>
            <a:br>
              <a:rPr lang="en-GB" sz="900">
                <a:solidFill>
                  <a:schemeClr val="dk2"/>
                </a:solidFill>
              </a:rPr>
            </a:br>
            <a:br>
              <a:rPr lang="en-GB" sz="900">
                <a:solidFill>
                  <a:schemeClr val="dk2"/>
                </a:solidFill>
              </a:rPr>
            </a:br>
            <a:r>
              <a:rPr b="1" lang="en-GB" sz="900">
                <a:solidFill>
                  <a:schemeClr val="dk2"/>
                </a:solidFill>
              </a:rPr>
              <a:t>Tier 1 Ban:</a:t>
            </a:r>
            <a:r>
              <a:rPr lang="en-GB" sz="900">
                <a:solidFill>
                  <a:schemeClr val="dk2"/>
                </a:solidFill>
              </a:rPr>
              <a:t> 3 - 14 day Ban</a:t>
            </a:r>
            <a:br>
              <a:rPr lang="en-GB" sz="900">
                <a:solidFill>
                  <a:schemeClr val="dk2"/>
                </a:solidFill>
              </a:rPr>
            </a:br>
            <a:r>
              <a:rPr b="1" lang="en-GB" sz="900">
                <a:solidFill>
                  <a:schemeClr val="dk2"/>
                </a:solidFill>
              </a:rPr>
              <a:t>Tier 2 Ban:</a:t>
            </a:r>
            <a:r>
              <a:rPr lang="en-GB" sz="900">
                <a:solidFill>
                  <a:schemeClr val="dk2"/>
                </a:solidFill>
              </a:rPr>
              <a:t> 14 day- 1 month Ban</a:t>
            </a:r>
            <a:br>
              <a:rPr lang="en-GB" sz="900">
                <a:solidFill>
                  <a:schemeClr val="dk2"/>
                </a:solidFill>
              </a:rPr>
            </a:br>
            <a:r>
              <a:rPr b="1" lang="en-GB" sz="900">
                <a:solidFill>
                  <a:schemeClr val="dk2"/>
                </a:solidFill>
              </a:rPr>
              <a:t>Permanent Ban: </a:t>
            </a:r>
            <a:r>
              <a:rPr lang="en-GB" sz="900">
                <a:solidFill>
                  <a:schemeClr val="dk2"/>
                </a:solidFill>
              </a:rPr>
              <a:t>This may be appealed after 3 months, an appeal will NOT </a:t>
            </a:r>
            <a:r>
              <a:rPr lang="en-GB" sz="900">
                <a:solidFill>
                  <a:schemeClr val="dk2"/>
                </a:solidFill>
              </a:rPr>
              <a:t>guarantee a re-admission to the server, and will ONLY happen at Admin Team discretion.</a:t>
            </a:r>
            <a:r>
              <a:rPr lang="en-GB" sz="900">
                <a:solidFill>
                  <a:schemeClr val="dk2"/>
                </a:solidFill>
              </a:rPr>
              <a:t> </a:t>
            </a:r>
            <a:br>
              <a:rPr lang="en-GB" sz="900">
                <a:solidFill>
                  <a:schemeClr val="dk2"/>
                </a:solidFill>
              </a:rPr>
            </a:br>
            <a:br>
              <a:rPr lang="en-GB" sz="900">
                <a:solidFill>
                  <a:schemeClr val="dk2"/>
                </a:solidFill>
              </a:rPr>
            </a:br>
            <a:r>
              <a:rPr lang="en-GB" sz="900">
                <a:solidFill>
                  <a:schemeClr val="dk2"/>
                </a:solidFill>
              </a:rPr>
              <a:t>When having faced your consequences you will be under a probation period to monitor a willingness and effort to improve against troublesome behavior. </a:t>
            </a:r>
            <a:br>
              <a:rPr lang="en-GB" sz="900">
                <a:solidFill>
                  <a:schemeClr val="dk2"/>
                </a:solidFill>
              </a:rPr>
            </a:br>
            <a:br>
              <a:rPr lang="en-GB" sz="900">
                <a:solidFill>
                  <a:schemeClr val="dk2"/>
                </a:solidFill>
              </a:rPr>
            </a:br>
            <a:r>
              <a:rPr lang="en-GB" sz="900">
                <a:solidFill>
                  <a:schemeClr val="dk2"/>
                </a:solidFill>
              </a:rPr>
              <a:t>Bans are considered a last resort to get through to players who display troublesome behavior.</a:t>
            </a:r>
            <a:endParaRPr sz="90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txBox="1"/>
          <p:nvPr>
            <p:ph type="title"/>
          </p:nvPr>
        </p:nvSpPr>
        <p:spPr>
          <a:xfrm>
            <a:off x="311700" y="168575"/>
            <a:ext cx="4293600" cy="623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u="sng">
                <a:solidFill>
                  <a:srgbClr val="351C75"/>
                </a:solidFill>
                <a:latin typeface="Bangers"/>
                <a:ea typeface="Bangers"/>
                <a:cs typeface="Bangers"/>
                <a:sym typeface="Bangers"/>
              </a:rPr>
              <a:t>Bleed prevention Guide</a:t>
            </a:r>
            <a:endParaRPr u="sng">
              <a:solidFill>
                <a:srgbClr val="351C75"/>
              </a:solidFill>
              <a:latin typeface="Bangers"/>
              <a:ea typeface="Bangers"/>
              <a:cs typeface="Bangers"/>
              <a:sym typeface="Bangers"/>
            </a:endParaRPr>
          </a:p>
        </p:txBody>
      </p:sp>
      <p:sp>
        <p:nvSpPr>
          <p:cNvPr id="90" name="Google Shape;90;p17"/>
          <p:cNvSpPr txBox="1"/>
          <p:nvPr>
            <p:ph idx="1" type="body"/>
          </p:nvPr>
        </p:nvSpPr>
        <p:spPr>
          <a:xfrm>
            <a:off x="311700" y="682975"/>
            <a:ext cx="4169700" cy="932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b="1" lang="en-GB" sz="900">
                <a:solidFill>
                  <a:srgbClr val="351C75"/>
                </a:solidFill>
                <a:latin typeface="Arial"/>
                <a:ea typeface="Arial"/>
                <a:cs typeface="Arial"/>
                <a:sym typeface="Arial"/>
              </a:rPr>
              <a:t>This Guide is to help players of various skill levels separate their own self from their character, not lose patience with other players, and overall create more understanding in Roleplay scenarios. Not separating yourself from your character is addressed with the term Bleed and may cause very real distress to both you and the people you interact with</a:t>
            </a:r>
            <a:endParaRPr b="1" sz="900">
              <a:solidFill>
                <a:srgbClr val="351C75"/>
              </a:solidFill>
              <a:latin typeface="Arial"/>
              <a:ea typeface="Arial"/>
              <a:cs typeface="Arial"/>
              <a:sym typeface="Arial"/>
            </a:endParaRPr>
          </a:p>
        </p:txBody>
      </p:sp>
      <p:sp>
        <p:nvSpPr>
          <p:cNvPr id="91" name="Google Shape;91;p17"/>
          <p:cNvSpPr txBox="1"/>
          <p:nvPr/>
        </p:nvSpPr>
        <p:spPr>
          <a:xfrm>
            <a:off x="371025" y="1615075"/>
            <a:ext cx="4234200" cy="3252000"/>
          </a:xfrm>
          <a:prstGeom prst="rect">
            <a:avLst/>
          </a:prstGeom>
          <a:noFill/>
          <a:ln>
            <a:noFill/>
          </a:ln>
        </p:spPr>
        <p:txBody>
          <a:bodyPr anchorCtr="0" anchor="t" bIns="91425" lIns="91425" spcFirstLastPara="1" rIns="91425" wrap="square" tIns="91425">
            <a:noAutofit/>
          </a:bodyPr>
          <a:lstStyle/>
          <a:p>
            <a:pPr indent="-285750" lvl="0" marL="457200" rtl="0" algn="l">
              <a:spcBef>
                <a:spcPts val="0"/>
              </a:spcBef>
              <a:spcAft>
                <a:spcPts val="0"/>
              </a:spcAft>
              <a:buClr>
                <a:schemeClr val="dk2"/>
              </a:buClr>
              <a:buSzPts val="900"/>
              <a:buAutoNum type="arabicPeriod"/>
            </a:pPr>
            <a:r>
              <a:rPr lang="en-GB" sz="900">
                <a:solidFill>
                  <a:schemeClr val="dk2"/>
                </a:solidFill>
              </a:rPr>
              <a:t>Use your personality traits from life to create a believable character, but make sure it is different enough from yourself that you can maintain a distinction between your own self and what your character experiences. Avoid playing as yourself.</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a:pPr>
            <a:r>
              <a:rPr lang="en-GB" sz="900">
                <a:solidFill>
                  <a:schemeClr val="dk2"/>
                </a:solidFill>
              </a:rPr>
              <a:t>We are all here to play a game and tell stories, human interaction is one of the primary aspects of this. Do NOT think you are entitled to anything but what other people grant you.</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a:pPr>
            <a:r>
              <a:rPr lang="en-GB" sz="900">
                <a:solidFill>
                  <a:schemeClr val="dk2"/>
                </a:solidFill>
              </a:rPr>
              <a:t>Each story is important, if you do not understand or like a story it does NOT mean that it is bad RP. A story might be much deeper than you at first glance can judge.</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a:pPr>
            <a:r>
              <a:rPr lang="en-GB" sz="900">
                <a:solidFill>
                  <a:schemeClr val="dk2"/>
                </a:solidFill>
              </a:rPr>
              <a:t>People are not the roles they choose to play. Do NOT convict the player because of the role they </a:t>
            </a:r>
            <a:r>
              <a:rPr lang="en-GB" sz="900">
                <a:solidFill>
                  <a:schemeClr val="dk2"/>
                </a:solidFill>
              </a:rPr>
              <a:t>portray</a:t>
            </a:r>
            <a:r>
              <a:rPr lang="en-GB" sz="900">
                <a:solidFill>
                  <a:schemeClr val="dk2"/>
                </a:solidFill>
              </a:rPr>
              <a:t> ingame. You </a:t>
            </a:r>
            <a:r>
              <a:rPr lang="en-GB" sz="900">
                <a:solidFill>
                  <a:schemeClr val="dk2"/>
                </a:solidFill>
              </a:rPr>
              <a:t>wouldn't</a:t>
            </a:r>
            <a:r>
              <a:rPr lang="en-GB" sz="900">
                <a:solidFill>
                  <a:schemeClr val="dk2"/>
                </a:solidFill>
              </a:rPr>
              <a:t> do this to an actor playing a </a:t>
            </a:r>
            <a:r>
              <a:rPr lang="en-GB" sz="900">
                <a:solidFill>
                  <a:schemeClr val="dk2"/>
                </a:solidFill>
              </a:rPr>
              <a:t>villain</a:t>
            </a:r>
            <a:r>
              <a:rPr lang="en-GB" sz="900">
                <a:solidFill>
                  <a:schemeClr val="dk2"/>
                </a:solidFill>
              </a:rPr>
              <a:t> in a movie do NOT do it to players you encounter ingame.</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a:pPr>
            <a:r>
              <a:rPr lang="en-GB" sz="900">
                <a:solidFill>
                  <a:schemeClr val="dk2"/>
                </a:solidFill>
              </a:rPr>
              <a:t>When you feel like a scenario or interaction is getting to you as a person, reach out! Understand that emotion and meaning gets lost in text and that if you feel things are at a risk of escalating you can always ask for mediation. You may be surprised at the amazing stories this may lead to.</a:t>
            </a:r>
            <a:endParaRPr sz="900">
              <a:solidFill>
                <a:schemeClr val="dk2"/>
              </a:solidFill>
            </a:endParaRPr>
          </a:p>
        </p:txBody>
      </p:sp>
      <p:sp>
        <p:nvSpPr>
          <p:cNvPr id="92" name="Google Shape;92;p17"/>
          <p:cNvSpPr txBox="1"/>
          <p:nvPr/>
        </p:nvSpPr>
        <p:spPr>
          <a:xfrm>
            <a:off x="4692450" y="247350"/>
            <a:ext cx="4379700" cy="4575900"/>
          </a:xfrm>
          <a:prstGeom prst="rect">
            <a:avLst/>
          </a:prstGeom>
          <a:noFill/>
          <a:ln>
            <a:noFill/>
          </a:ln>
        </p:spPr>
        <p:txBody>
          <a:bodyPr anchorCtr="0" anchor="t" bIns="91425" lIns="91425" spcFirstLastPara="1" rIns="91425" wrap="square" tIns="91425">
            <a:noAutofit/>
          </a:bodyPr>
          <a:lstStyle/>
          <a:p>
            <a:pPr indent="-285750" lvl="0" marL="457200" rtl="0" algn="l">
              <a:spcBef>
                <a:spcPts val="0"/>
              </a:spcBef>
              <a:spcAft>
                <a:spcPts val="0"/>
              </a:spcAft>
              <a:buClr>
                <a:schemeClr val="dk2"/>
              </a:buClr>
              <a:buSzPts val="900"/>
              <a:buAutoNum type="arabicPeriod" startAt="6"/>
            </a:pPr>
            <a:r>
              <a:rPr lang="en-GB" sz="900">
                <a:solidFill>
                  <a:schemeClr val="dk2"/>
                </a:solidFill>
              </a:rPr>
              <a:t>When communicating about your character's experiences and thoughts OOC do so in third person, this will keep your own feelings and thoughts separate from your characters for you as a person and for the person you are communicating with, it creates clarity about whether you are conveying your own or your character’s emotions and thoughts</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startAt="6"/>
            </a:pPr>
            <a:r>
              <a:rPr lang="en-GB" sz="900">
                <a:solidFill>
                  <a:schemeClr val="dk2"/>
                </a:solidFill>
              </a:rPr>
              <a:t>If a scenario is too intense or may affect you on a personal level, there is always the option to walk away. Communicate this, nobody can force you to be a part of something you do not want to be a part of. Take care of yourself first and foremost</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startAt="6"/>
            </a:pPr>
            <a:r>
              <a:rPr lang="en-GB" sz="900">
                <a:solidFill>
                  <a:schemeClr val="dk2"/>
                </a:solidFill>
              </a:rPr>
              <a:t>Everyone has a right to be in the server, if you do not like someone there is always the option to avoid the places they frequent and keep interaction to a minimum. </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startAt="6"/>
            </a:pPr>
            <a:r>
              <a:rPr lang="en-GB" sz="900">
                <a:solidFill>
                  <a:schemeClr val="dk2"/>
                </a:solidFill>
              </a:rPr>
              <a:t>If you encounter bleed or separation issues with another player be aware that this may be unintentional and try to educate rather than convict. Be aware that RP has a learning curve and inexperience is something everyone has been through at one point or another.</a:t>
            </a:r>
            <a:br>
              <a:rPr lang="en-GB" sz="900">
                <a:solidFill>
                  <a:schemeClr val="dk2"/>
                </a:solidFill>
              </a:rPr>
            </a:br>
            <a:endParaRPr sz="900">
              <a:solidFill>
                <a:schemeClr val="dk2"/>
              </a:solidFill>
            </a:endParaRPr>
          </a:p>
          <a:p>
            <a:pPr indent="-285750" lvl="0" marL="457200" rtl="0" algn="l">
              <a:spcBef>
                <a:spcPts val="0"/>
              </a:spcBef>
              <a:spcAft>
                <a:spcPts val="0"/>
              </a:spcAft>
              <a:buClr>
                <a:schemeClr val="dk2"/>
              </a:buClr>
              <a:buSzPts val="900"/>
              <a:buAutoNum type="arabicPeriod" startAt="6"/>
            </a:pPr>
            <a:r>
              <a:rPr lang="en-GB" sz="900">
                <a:solidFill>
                  <a:schemeClr val="dk2"/>
                </a:solidFill>
              </a:rPr>
              <a:t>If you feel like this guide is not enough to help you separate and avoid bleed reach out there are plenty of experienced players who are happy to help you learn and the Admin Team is happy to help with any issues and will always listen to both sides of the story and will try to find a solution that benefits the server and the RP at all times </a:t>
            </a:r>
            <a:endParaRPr sz="900">
              <a:solidFill>
                <a:schemeClr val="dk2"/>
              </a:solidFill>
            </a:endParaRPr>
          </a:p>
          <a:p>
            <a:pPr indent="0" lvl="0" marL="0" rtl="0" algn="l">
              <a:spcBef>
                <a:spcPts val="0"/>
              </a:spcBef>
              <a:spcAft>
                <a:spcPts val="0"/>
              </a:spcAft>
              <a:buNone/>
            </a:pPr>
            <a:r>
              <a:t/>
            </a:r>
            <a:endParaRPr sz="1800">
              <a:solidFill>
                <a:schemeClr val="lt2"/>
              </a:solidFill>
              <a:latin typeface="Source Sans Pro"/>
              <a:ea typeface="Source Sans Pro"/>
              <a:cs typeface="Source Sans Pro"/>
              <a:sym typeface="Source Sans Pro"/>
            </a:endParaRPr>
          </a:p>
        </p:txBody>
      </p:sp>
    </p:spTree>
  </p:cSld>
  <p:clrMapOvr>
    <a:masterClrMapping/>
  </p:clrMapOvr>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